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9" r:id="rId3"/>
    <p:sldId id="257" r:id="rId4"/>
    <p:sldId id="260" r:id="rId5"/>
    <p:sldId id="261" r:id="rId6"/>
    <p:sldId id="264" r:id="rId7"/>
    <p:sldId id="267" r:id="rId8"/>
    <p:sldId id="268" r:id="rId9"/>
    <p:sldId id="269" r:id="rId10"/>
    <p:sldId id="266" r:id="rId11"/>
    <p:sldId id="270" r:id="rId12"/>
    <p:sldId id="272" r:id="rId13"/>
    <p:sldId id="271" r:id="rId14"/>
    <p:sldId id="280" r:id="rId15"/>
    <p:sldId id="275" r:id="rId16"/>
    <p:sldId id="277" r:id="rId17"/>
    <p:sldId id="279"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34705F-221A-EF4B-A1FF-97DB323F7694}" v="244" dt="2023-12-13T00:32:43.001"/>
    <p1510:client id="{1589EC90-344E-2FDE-ABBF-7A78AB95AD81}" v="122" dt="2023-12-12T23:24:06.634"/>
    <p1510:client id="{5C27F29E-E2AA-A49D-9C36-281878B36309}" v="13" dt="2023-12-12T21:05:07.627"/>
    <p1510:client id="{63505D06-D581-FFF9-9EF6-C3B4F7366400}" v="2078" dt="2023-12-12T20:54:39.999"/>
    <p1510:client id="{8F5A7E8E-0BB8-04AB-9A04-EE21C6704427}" v="114" dt="2023-12-12T16:37:14.2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6"/>
    <p:restoredTop sz="94673"/>
  </p:normalViewPr>
  <p:slideViewPr>
    <p:cSldViewPr snapToGrid="0">
      <p:cViewPr varScale="1">
        <p:scale>
          <a:sx n="154" d="100"/>
          <a:sy n="154" d="100"/>
        </p:scale>
        <p:origin x="528"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645851-24B4-4243-92B1-15FC685D7F3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427C997-E03D-4808-AB1B-608C6967F770}">
      <dgm:prSet/>
      <dgm:spPr/>
      <dgm:t>
        <a:bodyPr/>
        <a:lstStyle/>
        <a:p>
          <a:r>
            <a:rPr lang="en-US"/>
            <a:t>In conclusion, the New York City Fire Incidents dataset's exploratory data analysis (EDA) provided valuable insights into the patterns, trends, and challenges associated with fire incidents across the city's boroughs. The analysis revealed distinct time variations, highlighting the need for targeted and adaptive strategies to improve emergency services and public safety.</a:t>
          </a:r>
        </a:p>
      </dgm:t>
    </dgm:pt>
    <dgm:pt modelId="{CDAE7636-C95B-4127-9CC8-31EE9E7C2071}" type="parTrans" cxnId="{787E05B0-0376-4AE0-89C7-FAD831EC8062}">
      <dgm:prSet/>
      <dgm:spPr/>
      <dgm:t>
        <a:bodyPr/>
        <a:lstStyle/>
        <a:p>
          <a:endParaRPr lang="en-US"/>
        </a:p>
      </dgm:t>
    </dgm:pt>
    <dgm:pt modelId="{5EDDDEBC-3C5E-4B5B-A49F-F5B4FE37D2C2}" type="sibTrans" cxnId="{787E05B0-0376-4AE0-89C7-FAD831EC8062}">
      <dgm:prSet/>
      <dgm:spPr/>
      <dgm:t>
        <a:bodyPr/>
        <a:lstStyle/>
        <a:p>
          <a:endParaRPr lang="en-US"/>
        </a:p>
      </dgm:t>
    </dgm:pt>
    <dgm:pt modelId="{54958786-92B1-4AD3-8656-E4B35FB3BD56}">
      <dgm:prSet/>
      <dgm:spPr/>
      <dgm:t>
        <a:bodyPr/>
        <a:lstStyle/>
        <a:p>
          <a:r>
            <a:rPr lang="en-US"/>
            <a:t>Future work: Future work involves developing predictive models for fire incidents, integrating real-time data sources, and exploring community-specific strategies. </a:t>
          </a:r>
        </a:p>
      </dgm:t>
    </dgm:pt>
    <dgm:pt modelId="{AF867C1A-30FA-4E05-B552-0CE470C73CE8}" type="parTrans" cxnId="{59BDA85A-1940-4A45-A8CC-037C3029E5FD}">
      <dgm:prSet/>
      <dgm:spPr/>
      <dgm:t>
        <a:bodyPr/>
        <a:lstStyle/>
        <a:p>
          <a:endParaRPr lang="en-US"/>
        </a:p>
      </dgm:t>
    </dgm:pt>
    <dgm:pt modelId="{57279223-385F-40EF-8CA2-25DD4E40647E}" type="sibTrans" cxnId="{59BDA85A-1940-4A45-A8CC-037C3029E5FD}">
      <dgm:prSet/>
      <dgm:spPr/>
      <dgm:t>
        <a:bodyPr/>
        <a:lstStyle/>
        <a:p>
          <a:endParaRPr lang="en-US"/>
        </a:p>
      </dgm:t>
    </dgm:pt>
    <dgm:pt modelId="{EC61BC29-5309-4F3A-8A66-8EB7F9FF60A4}" type="pres">
      <dgm:prSet presAssocID="{88645851-24B4-4243-92B1-15FC685D7F37}" presName="root" presStyleCnt="0">
        <dgm:presLayoutVars>
          <dgm:dir/>
          <dgm:resizeHandles val="exact"/>
        </dgm:presLayoutVars>
      </dgm:prSet>
      <dgm:spPr/>
    </dgm:pt>
    <dgm:pt modelId="{DEF8380C-0EF7-4211-A712-BC4D889786DE}" type="pres">
      <dgm:prSet presAssocID="{0427C997-E03D-4808-AB1B-608C6967F770}" presName="compNode" presStyleCnt="0"/>
      <dgm:spPr/>
    </dgm:pt>
    <dgm:pt modelId="{1789E411-64DF-4333-B46F-9283F1E23475}" type="pres">
      <dgm:prSet presAssocID="{0427C997-E03D-4808-AB1B-608C6967F770}" presName="bgRect" presStyleLbl="bgShp" presStyleIdx="0" presStyleCnt="2"/>
      <dgm:spPr/>
    </dgm:pt>
    <dgm:pt modelId="{BD19B604-B934-45C6-B906-4307E1753018}" type="pres">
      <dgm:prSet presAssocID="{0427C997-E03D-4808-AB1B-608C6967F77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81254BE3-45FE-4A45-987E-1BAC04B57A57}" type="pres">
      <dgm:prSet presAssocID="{0427C997-E03D-4808-AB1B-608C6967F770}" presName="spaceRect" presStyleCnt="0"/>
      <dgm:spPr/>
    </dgm:pt>
    <dgm:pt modelId="{288D3F17-5389-481B-A523-74A4E536CC90}" type="pres">
      <dgm:prSet presAssocID="{0427C997-E03D-4808-AB1B-608C6967F770}" presName="parTx" presStyleLbl="revTx" presStyleIdx="0" presStyleCnt="2">
        <dgm:presLayoutVars>
          <dgm:chMax val="0"/>
          <dgm:chPref val="0"/>
        </dgm:presLayoutVars>
      </dgm:prSet>
      <dgm:spPr/>
    </dgm:pt>
    <dgm:pt modelId="{663029A8-941D-4484-99D7-EAB2690463D3}" type="pres">
      <dgm:prSet presAssocID="{5EDDDEBC-3C5E-4B5B-A49F-F5B4FE37D2C2}" presName="sibTrans" presStyleCnt="0"/>
      <dgm:spPr/>
    </dgm:pt>
    <dgm:pt modelId="{68A3B388-2C0C-4FB2-BA43-B0465A61936E}" type="pres">
      <dgm:prSet presAssocID="{54958786-92B1-4AD3-8656-E4B35FB3BD56}" presName="compNode" presStyleCnt="0"/>
      <dgm:spPr/>
    </dgm:pt>
    <dgm:pt modelId="{A3CF1B92-9570-48B8-9DA7-8CEEB5B89898}" type="pres">
      <dgm:prSet presAssocID="{54958786-92B1-4AD3-8656-E4B35FB3BD56}" presName="bgRect" presStyleLbl="bgShp" presStyleIdx="1" presStyleCnt="2"/>
      <dgm:spPr/>
    </dgm:pt>
    <dgm:pt modelId="{F61D2F14-6E9F-488E-A310-DFEC4F2EA28F}" type="pres">
      <dgm:prSet presAssocID="{54958786-92B1-4AD3-8656-E4B35FB3BD5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xplosion"/>
        </a:ext>
      </dgm:extLst>
    </dgm:pt>
    <dgm:pt modelId="{09F7D947-24C2-432C-A5B9-AC41FF2F85DE}" type="pres">
      <dgm:prSet presAssocID="{54958786-92B1-4AD3-8656-E4B35FB3BD56}" presName="spaceRect" presStyleCnt="0"/>
      <dgm:spPr/>
    </dgm:pt>
    <dgm:pt modelId="{99A411FC-34FD-4726-8275-80118FF31DEE}" type="pres">
      <dgm:prSet presAssocID="{54958786-92B1-4AD3-8656-E4B35FB3BD56}" presName="parTx" presStyleLbl="revTx" presStyleIdx="1" presStyleCnt="2">
        <dgm:presLayoutVars>
          <dgm:chMax val="0"/>
          <dgm:chPref val="0"/>
        </dgm:presLayoutVars>
      </dgm:prSet>
      <dgm:spPr/>
    </dgm:pt>
  </dgm:ptLst>
  <dgm:cxnLst>
    <dgm:cxn modelId="{C1A13D1D-AA34-43A2-8DE8-EF416D794DB2}" type="presOf" srcId="{88645851-24B4-4243-92B1-15FC685D7F37}" destId="{EC61BC29-5309-4F3A-8A66-8EB7F9FF60A4}" srcOrd="0" destOrd="0" presId="urn:microsoft.com/office/officeart/2018/2/layout/IconVerticalSolidList"/>
    <dgm:cxn modelId="{59BDA85A-1940-4A45-A8CC-037C3029E5FD}" srcId="{88645851-24B4-4243-92B1-15FC685D7F37}" destId="{54958786-92B1-4AD3-8656-E4B35FB3BD56}" srcOrd="1" destOrd="0" parTransId="{AF867C1A-30FA-4E05-B552-0CE470C73CE8}" sibTransId="{57279223-385F-40EF-8CA2-25DD4E40647E}"/>
    <dgm:cxn modelId="{21BB8D9B-104A-40AF-883D-D47E3EC8D886}" type="presOf" srcId="{0427C997-E03D-4808-AB1B-608C6967F770}" destId="{288D3F17-5389-481B-A523-74A4E536CC90}" srcOrd="0" destOrd="0" presId="urn:microsoft.com/office/officeart/2018/2/layout/IconVerticalSolidList"/>
    <dgm:cxn modelId="{787E05B0-0376-4AE0-89C7-FAD831EC8062}" srcId="{88645851-24B4-4243-92B1-15FC685D7F37}" destId="{0427C997-E03D-4808-AB1B-608C6967F770}" srcOrd="0" destOrd="0" parTransId="{CDAE7636-C95B-4127-9CC8-31EE9E7C2071}" sibTransId="{5EDDDEBC-3C5E-4B5B-A49F-F5B4FE37D2C2}"/>
    <dgm:cxn modelId="{87426CE0-D1C6-4CEB-8241-D9C3572A7E42}" type="presOf" srcId="{54958786-92B1-4AD3-8656-E4B35FB3BD56}" destId="{99A411FC-34FD-4726-8275-80118FF31DEE}" srcOrd="0" destOrd="0" presId="urn:microsoft.com/office/officeart/2018/2/layout/IconVerticalSolidList"/>
    <dgm:cxn modelId="{66F51076-9EC5-4496-94B2-BDAFB7F7ABA1}" type="presParOf" srcId="{EC61BC29-5309-4F3A-8A66-8EB7F9FF60A4}" destId="{DEF8380C-0EF7-4211-A712-BC4D889786DE}" srcOrd="0" destOrd="0" presId="urn:microsoft.com/office/officeart/2018/2/layout/IconVerticalSolidList"/>
    <dgm:cxn modelId="{2177DD7E-FAEB-4BDC-8059-3B29D746250C}" type="presParOf" srcId="{DEF8380C-0EF7-4211-A712-BC4D889786DE}" destId="{1789E411-64DF-4333-B46F-9283F1E23475}" srcOrd="0" destOrd="0" presId="urn:microsoft.com/office/officeart/2018/2/layout/IconVerticalSolidList"/>
    <dgm:cxn modelId="{E5942F81-FBFB-4D20-9AFB-A7942BB40B8F}" type="presParOf" srcId="{DEF8380C-0EF7-4211-A712-BC4D889786DE}" destId="{BD19B604-B934-45C6-B906-4307E1753018}" srcOrd="1" destOrd="0" presId="urn:microsoft.com/office/officeart/2018/2/layout/IconVerticalSolidList"/>
    <dgm:cxn modelId="{835EE742-FBA8-4043-8A72-A4A7363BFDC4}" type="presParOf" srcId="{DEF8380C-0EF7-4211-A712-BC4D889786DE}" destId="{81254BE3-45FE-4A45-987E-1BAC04B57A57}" srcOrd="2" destOrd="0" presId="urn:microsoft.com/office/officeart/2018/2/layout/IconVerticalSolidList"/>
    <dgm:cxn modelId="{A41B774E-8D8D-4633-8767-607B54B63F93}" type="presParOf" srcId="{DEF8380C-0EF7-4211-A712-BC4D889786DE}" destId="{288D3F17-5389-481B-A523-74A4E536CC90}" srcOrd="3" destOrd="0" presId="urn:microsoft.com/office/officeart/2018/2/layout/IconVerticalSolidList"/>
    <dgm:cxn modelId="{6C5EE589-3633-4CDB-97DC-2D076A8B269E}" type="presParOf" srcId="{EC61BC29-5309-4F3A-8A66-8EB7F9FF60A4}" destId="{663029A8-941D-4484-99D7-EAB2690463D3}" srcOrd="1" destOrd="0" presId="urn:microsoft.com/office/officeart/2018/2/layout/IconVerticalSolidList"/>
    <dgm:cxn modelId="{A9113FBB-732B-4C01-A658-CC240A843611}" type="presParOf" srcId="{EC61BC29-5309-4F3A-8A66-8EB7F9FF60A4}" destId="{68A3B388-2C0C-4FB2-BA43-B0465A61936E}" srcOrd="2" destOrd="0" presId="urn:microsoft.com/office/officeart/2018/2/layout/IconVerticalSolidList"/>
    <dgm:cxn modelId="{B507E1A3-164C-45DA-8F0A-F837BAECE871}" type="presParOf" srcId="{68A3B388-2C0C-4FB2-BA43-B0465A61936E}" destId="{A3CF1B92-9570-48B8-9DA7-8CEEB5B89898}" srcOrd="0" destOrd="0" presId="urn:microsoft.com/office/officeart/2018/2/layout/IconVerticalSolidList"/>
    <dgm:cxn modelId="{8EC7CA54-3903-4CF8-89D3-AC85571427B3}" type="presParOf" srcId="{68A3B388-2C0C-4FB2-BA43-B0465A61936E}" destId="{F61D2F14-6E9F-488E-A310-DFEC4F2EA28F}" srcOrd="1" destOrd="0" presId="urn:microsoft.com/office/officeart/2018/2/layout/IconVerticalSolidList"/>
    <dgm:cxn modelId="{BFBC19EA-264F-4A8A-B07B-8F7724A2C102}" type="presParOf" srcId="{68A3B388-2C0C-4FB2-BA43-B0465A61936E}" destId="{09F7D947-24C2-432C-A5B9-AC41FF2F85DE}" srcOrd="2" destOrd="0" presId="urn:microsoft.com/office/officeart/2018/2/layout/IconVerticalSolidList"/>
    <dgm:cxn modelId="{7A334354-6AA8-461D-8C2F-B905B993EDF6}" type="presParOf" srcId="{68A3B388-2C0C-4FB2-BA43-B0465A61936E}" destId="{99A411FC-34FD-4726-8275-80118FF31DE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9E411-64DF-4333-B46F-9283F1E23475}">
      <dsp:nvSpPr>
        <dsp:cNvPr id="0" name=""/>
        <dsp:cNvSpPr/>
      </dsp:nvSpPr>
      <dsp:spPr>
        <a:xfrm>
          <a:off x="0" y="373055"/>
          <a:ext cx="8229600" cy="10072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19B604-B934-45C6-B906-4307E1753018}">
      <dsp:nvSpPr>
        <dsp:cNvPr id="0" name=""/>
        <dsp:cNvSpPr/>
      </dsp:nvSpPr>
      <dsp:spPr>
        <a:xfrm>
          <a:off x="304693" y="599686"/>
          <a:ext cx="553987" cy="5539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8D3F17-5389-481B-A523-74A4E536CC90}">
      <dsp:nvSpPr>
        <dsp:cNvPr id="0" name=""/>
        <dsp:cNvSpPr/>
      </dsp:nvSpPr>
      <dsp:spPr>
        <a:xfrm>
          <a:off x="1163373" y="373055"/>
          <a:ext cx="7066226" cy="100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01" tIns="106601" rIns="106601" bIns="106601" numCol="1" spcCol="1270" anchor="ctr" anchorCtr="0">
          <a:noAutofit/>
        </a:bodyPr>
        <a:lstStyle/>
        <a:p>
          <a:pPr marL="0" lvl="0" indent="0" algn="l" defTabSz="622300">
            <a:lnSpc>
              <a:spcPct val="90000"/>
            </a:lnSpc>
            <a:spcBef>
              <a:spcPct val="0"/>
            </a:spcBef>
            <a:spcAft>
              <a:spcPct val="35000"/>
            </a:spcAft>
            <a:buNone/>
          </a:pPr>
          <a:r>
            <a:rPr lang="en-US" sz="1400" kern="1200"/>
            <a:t>In conclusion, the New York City Fire Incidents dataset's exploratory data analysis (EDA) provided valuable insights into the patterns, trends, and challenges associated with fire incidents across the city's boroughs. The analysis revealed distinct time variations, highlighting the need for targeted and adaptive strategies to improve emergency services and public safety.</a:t>
          </a:r>
        </a:p>
      </dsp:txBody>
      <dsp:txXfrm>
        <a:off x="1163373" y="373055"/>
        <a:ext cx="7066226" cy="1007249"/>
      </dsp:txXfrm>
    </dsp:sp>
    <dsp:sp modelId="{A3CF1B92-9570-48B8-9DA7-8CEEB5B89898}">
      <dsp:nvSpPr>
        <dsp:cNvPr id="0" name=""/>
        <dsp:cNvSpPr/>
      </dsp:nvSpPr>
      <dsp:spPr>
        <a:xfrm>
          <a:off x="0" y="1604138"/>
          <a:ext cx="8229600" cy="100724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1D2F14-6E9F-488E-A310-DFEC4F2EA28F}">
      <dsp:nvSpPr>
        <dsp:cNvPr id="0" name=""/>
        <dsp:cNvSpPr/>
      </dsp:nvSpPr>
      <dsp:spPr>
        <a:xfrm>
          <a:off x="304693" y="1830769"/>
          <a:ext cx="553987" cy="5539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A411FC-34FD-4726-8275-80118FF31DEE}">
      <dsp:nvSpPr>
        <dsp:cNvPr id="0" name=""/>
        <dsp:cNvSpPr/>
      </dsp:nvSpPr>
      <dsp:spPr>
        <a:xfrm>
          <a:off x="1163373" y="1604138"/>
          <a:ext cx="7066226" cy="100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01" tIns="106601" rIns="106601" bIns="106601" numCol="1" spcCol="1270" anchor="ctr" anchorCtr="0">
          <a:noAutofit/>
        </a:bodyPr>
        <a:lstStyle/>
        <a:p>
          <a:pPr marL="0" lvl="0" indent="0" algn="l" defTabSz="622300">
            <a:lnSpc>
              <a:spcPct val="90000"/>
            </a:lnSpc>
            <a:spcBef>
              <a:spcPct val="0"/>
            </a:spcBef>
            <a:spcAft>
              <a:spcPct val="35000"/>
            </a:spcAft>
            <a:buNone/>
          </a:pPr>
          <a:r>
            <a:rPr lang="en-US" sz="1400" kern="1200"/>
            <a:t>Future work: Future work involves developing predictive models for fire incidents, integrating real-time data sources, and exploring community-specific strategies. </a:t>
          </a:r>
        </a:p>
      </dsp:txBody>
      <dsp:txXfrm>
        <a:off x="1163373" y="1604138"/>
        <a:ext cx="7066226" cy="100724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D6D1F-ADE1-3448-9995-7BD819EE55B9}" type="datetimeFigureOut">
              <a:rPr lang="en-US" smtClean="0"/>
              <a:t>12/12/23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E3D635-75CF-A145-8A53-067052BE3575}" type="slidenum">
              <a:rPr lang="en-US" smtClean="0"/>
              <a:t>‹#›</a:t>
            </a:fld>
            <a:endParaRPr lang="en-US"/>
          </a:p>
        </p:txBody>
      </p:sp>
    </p:spTree>
    <p:extLst>
      <p:ext uri="{BB962C8B-B14F-4D97-AF65-F5344CB8AC3E}">
        <p14:creationId xmlns:p14="http://schemas.microsoft.com/office/powerpoint/2010/main" val="357592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463C41C-A487-0C45-A261-16903102544D}" type="datetimeFigureOut">
              <a:rPr lang="en-US" smtClean="0"/>
              <a:t>12/12/23</a:t>
            </a:fld>
            <a:endParaRPr lang="en-US"/>
          </a:p>
        </p:txBody>
      </p:sp>
      <p:sp>
        <p:nvSpPr>
          <p:cNvPr id="5" name="Footer Placeholder 4"/>
          <p:cNvSpPr>
            <a:spLocks noGrp="1"/>
          </p:cNvSpPr>
          <p:nvPr>
            <p:ph type="ftr" sz="quarter" idx="11"/>
          </p:nvPr>
        </p:nvSpPr>
        <p:spPr/>
        <p:txBody>
          <a:bodyPr/>
          <a:lstStyle/>
          <a:p>
            <a:r>
              <a:rPr lang="en-US"/>
              <a:t>URL</a:t>
            </a:r>
          </a:p>
        </p:txBody>
      </p:sp>
    </p:spTree>
    <p:extLst>
      <p:ext uri="{BB962C8B-B14F-4D97-AF65-F5344CB8AC3E}">
        <p14:creationId xmlns:p14="http://schemas.microsoft.com/office/powerpoint/2010/main" val="338745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63C41C-A487-0C45-A261-16903102544D}" type="datetimeFigureOut">
              <a:rPr lang="en-US" smtClean="0"/>
              <a:t>12/12/23</a:t>
            </a:fld>
            <a:endParaRPr lang="en-US"/>
          </a:p>
        </p:txBody>
      </p:sp>
      <p:sp>
        <p:nvSpPr>
          <p:cNvPr id="5" name="Footer Placeholder 4"/>
          <p:cNvSpPr>
            <a:spLocks noGrp="1"/>
          </p:cNvSpPr>
          <p:nvPr>
            <p:ph type="ftr" sz="quarter" idx="11"/>
          </p:nvPr>
        </p:nvSpPr>
        <p:spPr/>
        <p:txBody>
          <a:bodyPr/>
          <a:lstStyle/>
          <a:p>
            <a:r>
              <a:rPr lang="en-US"/>
              <a:t>URL</a:t>
            </a:r>
          </a:p>
        </p:txBody>
      </p:sp>
    </p:spTree>
    <p:extLst>
      <p:ext uri="{BB962C8B-B14F-4D97-AF65-F5344CB8AC3E}">
        <p14:creationId xmlns:p14="http://schemas.microsoft.com/office/powerpoint/2010/main" val="307351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63C41C-A487-0C45-A261-16903102544D}" type="datetimeFigureOut">
              <a:rPr lang="en-US" smtClean="0"/>
              <a:t>12/12/23</a:t>
            </a:fld>
            <a:endParaRPr lang="en-US"/>
          </a:p>
        </p:txBody>
      </p:sp>
      <p:sp>
        <p:nvSpPr>
          <p:cNvPr id="5" name="Footer Placeholder 4"/>
          <p:cNvSpPr>
            <a:spLocks noGrp="1"/>
          </p:cNvSpPr>
          <p:nvPr>
            <p:ph type="ftr" sz="quarter" idx="11"/>
          </p:nvPr>
        </p:nvSpPr>
        <p:spPr/>
        <p:txBody>
          <a:bodyPr/>
          <a:lstStyle/>
          <a:p>
            <a:r>
              <a:rPr lang="en-US"/>
              <a:t>URL</a:t>
            </a:r>
          </a:p>
        </p:txBody>
      </p:sp>
    </p:spTree>
    <p:extLst>
      <p:ext uri="{BB962C8B-B14F-4D97-AF65-F5344CB8AC3E}">
        <p14:creationId xmlns:p14="http://schemas.microsoft.com/office/powerpoint/2010/main" val="99795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51426"/>
            <a:ext cx="4038600" cy="31733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51426"/>
            <a:ext cx="4038600" cy="31733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63C41C-A487-0C45-A261-16903102544D}" type="datetimeFigureOut">
              <a:rPr lang="en-US" smtClean="0"/>
              <a:t>12/12/23</a:t>
            </a:fld>
            <a:endParaRPr lang="en-US"/>
          </a:p>
        </p:txBody>
      </p:sp>
      <p:sp>
        <p:nvSpPr>
          <p:cNvPr id="6" name="Footer Placeholder 5"/>
          <p:cNvSpPr>
            <a:spLocks noGrp="1"/>
          </p:cNvSpPr>
          <p:nvPr>
            <p:ph type="ftr" sz="quarter" idx="11"/>
          </p:nvPr>
        </p:nvSpPr>
        <p:spPr/>
        <p:txBody>
          <a:bodyPr/>
          <a:lstStyle/>
          <a:p>
            <a:r>
              <a:rPr lang="en-US"/>
              <a:t>URL</a:t>
            </a:r>
          </a:p>
        </p:txBody>
      </p:sp>
    </p:spTree>
    <p:extLst>
      <p:ext uri="{BB962C8B-B14F-4D97-AF65-F5344CB8AC3E}">
        <p14:creationId xmlns:p14="http://schemas.microsoft.com/office/powerpoint/2010/main" val="76781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397255"/>
            <a:ext cx="4040188"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1989969"/>
            <a:ext cx="4040188" cy="26940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397255"/>
            <a:ext cx="4041775"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89969"/>
            <a:ext cx="4041775" cy="26940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63C41C-A487-0C45-A261-16903102544D}" type="datetimeFigureOut">
              <a:rPr lang="en-US" smtClean="0"/>
              <a:t>12/12/23</a:t>
            </a:fld>
            <a:endParaRPr lang="en-US"/>
          </a:p>
        </p:txBody>
      </p:sp>
      <p:sp>
        <p:nvSpPr>
          <p:cNvPr id="8" name="Footer Placeholder 7"/>
          <p:cNvSpPr>
            <a:spLocks noGrp="1"/>
          </p:cNvSpPr>
          <p:nvPr>
            <p:ph type="ftr" sz="quarter" idx="11"/>
          </p:nvPr>
        </p:nvSpPr>
        <p:spPr/>
        <p:txBody>
          <a:bodyPr/>
          <a:lstStyle/>
          <a:p>
            <a:r>
              <a:rPr lang="en-US"/>
              <a:t>URL</a:t>
            </a:r>
          </a:p>
        </p:txBody>
      </p:sp>
    </p:spTree>
    <p:extLst>
      <p:ext uri="{BB962C8B-B14F-4D97-AF65-F5344CB8AC3E}">
        <p14:creationId xmlns:p14="http://schemas.microsoft.com/office/powerpoint/2010/main" val="220580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63C41C-A487-0C45-A261-16903102544D}" type="datetimeFigureOut">
              <a:rPr lang="en-US" smtClean="0"/>
              <a:t>12/12/23</a:t>
            </a:fld>
            <a:endParaRPr lang="en-US"/>
          </a:p>
        </p:txBody>
      </p:sp>
      <p:sp>
        <p:nvSpPr>
          <p:cNvPr id="4" name="Footer Placeholder 3"/>
          <p:cNvSpPr>
            <a:spLocks noGrp="1"/>
          </p:cNvSpPr>
          <p:nvPr>
            <p:ph type="ftr" sz="quarter" idx="11"/>
          </p:nvPr>
        </p:nvSpPr>
        <p:spPr/>
        <p:txBody>
          <a:bodyPr/>
          <a:lstStyle/>
          <a:p>
            <a:r>
              <a:rPr lang="en-US"/>
              <a:t>URL</a:t>
            </a:r>
          </a:p>
        </p:txBody>
      </p:sp>
    </p:spTree>
    <p:extLst>
      <p:ext uri="{BB962C8B-B14F-4D97-AF65-F5344CB8AC3E}">
        <p14:creationId xmlns:p14="http://schemas.microsoft.com/office/powerpoint/2010/main" val="2535540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3C41C-A487-0C45-A261-16903102544D}" type="datetimeFigureOut">
              <a:rPr lang="en-US" smtClean="0"/>
              <a:t>12/12/23</a:t>
            </a:fld>
            <a:endParaRPr lang="en-US"/>
          </a:p>
        </p:txBody>
      </p:sp>
      <p:sp>
        <p:nvSpPr>
          <p:cNvPr id="3" name="Footer Placeholder 2"/>
          <p:cNvSpPr>
            <a:spLocks noGrp="1"/>
          </p:cNvSpPr>
          <p:nvPr>
            <p:ph type="ftr" sz="quarter" idx="11"/>
          </p:nvPr>
        </p:nvSpPr>
        <p:spPr/>
        <p:txBody>
          <a:bodyPr/>
          <a:lstStyle/>
          <a:p>
            <a:r>
              <a:rPr lang="en-US"/>
              <a:t>URL</a:t>
            </a:r>
          </a:p>
        </p:txBody>
      </p:sp>
    </p:spTree>
    <p:extLst>
      <p:ext uri="{BB962C8B-B14F-4D97-AF65-F5344CB8AC3E}">
        <p14:creationId xmlns:p14="http://schemas.microsoft.com/office/powerpoint/2010/main" val="141080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79122"/>
            <a:ext cx="3008313" cy="77736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679122"/>
            <a:ext cx="5111750" cy="39155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9519"/>
            <a:ext cx="3008313" cy="298510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63C41C-A487-0C45-A261-16903102544D}" type="datetimeFigureOut">
              <a:rPr lang="en-US" smtClean="0"/>
              <a:t>12/12/23</a:t>
            </a:fld>
            <a:endParaRPr lang="en-US"/>
          </a:p>
        </p:txBody>
      </p:sp>
      <p:sp>
        <p:nvSpPr>
          <p:cNvPr id="6" name="Footer Placeholder 5"/>
          <p:cNvSpPr>
            <a:spLocks noGrp="1"/>
          </p:cNvSpPr>
          <p:nvPr>
            <p:ph type="ftr" sz="quarter" idx="11"/>
          </p:nvPr>
        </p:nvSpPr>
        <p:spPr/>
        <p:txBody>
          <a:bodyPr/>
          <a:lstStyle/>
          <a:p>
            <a:r>
              <a:rPr lang="en-US"/>
              <a:t>URL</a:t>
            </a:r>
          </a:p>
        </p:txBody>
      </p:sp>
    </p:spTree>
    <p:extLst>
      <p:ext uri="{BB962C8B-B14F-4D97-AF65-F5344CB8AC3E}">
        <p14:creationId xmlns:p14="http://schemas.microsoft.com/office/powerpoint/2010/main" val="237343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58517"/>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1764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283570"/>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0803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02644"/>
            <a:ext cx="8229600" cy="6440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10179"/>
            <a:ext cx="8229600" cy="29844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463C41C-A487-0C45-A261-16903102544D}" type="datetimeFigureOut">
              <a:rPr lang="en-US" smtClean="0"/>
              <a:t>12/12/23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URL</a:t>
            </a:r>
          </a:p>
        </p:txBody>
      </p:sp>
      <p:pic>
        <p:nvPicPr>
          <p:cNvPr id="7" name="Picture 6" descr="MD-flag-background-ppt.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8" name="Picture 7" descr="UMBC-primary-logo-CMYK-on-black.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94287" y="86177"/>
            <a:ext cx="1749252" cy="402989"/>
          </a:xfrm>
          <a:prstGeom prst="rect">
            <a:avLst/>
          </a:prstGeom>
        </p:spPr>
      </p:pic>
      <p:pic>
        <p:nvPicPr>
          <p:cNvPr id="10" name="Picture 9" descr="corner-element.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919918" y="3901058"/>
            <a:ext cx="1224081" cy="1242442"/>
          </a:xfrm>
          <a:prstGeom prst="rect">
            <a:avLst/>
          </a:prstGeom>
          <a:noFill/>
          <a:ln>
            <a:noFill/>
          </a:ln>
        </p:spPr>
      </p:pic>
    </p:spTree>
    <p:extLst>
      <p:ext uri="{BB962C8B-B14F-4D97-AF65-F5344CB8AC3E}">
        <p14:creationId xmlns:p14="http://schemas.microsoft.com/office/powerpoint/2010/main" val="802903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ata.cityofnewyork.us/Public-Safety/Fire-Incident-Dispatch-Data/8m42-w767"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2644"/>
            <a:ext cx="8229600" cy="644065"/>
          </a:xfrm>
        </p:spPr>
        <p:txBody>
          <a:bodyPr anchor="ctr">
            <a:normAutofit/>
          </a:bodyPr>
          <a:lstStyle/>
          <a:p>
            <a:pPr>
              <a:lnSpc>
                <a:spcPct val="90000"/>
              </a:lnSpc>
            </a:pPr>
            <a:r>
              <a:rPr lang="en-US" sz="2800" dirty="0"/>
              <a:t>DATA-603 Fire Incident Dispatch Analysis Using </a:t>
            </a:r>
            <a:r>
              <a:rPr lang="en-US" sz="2800"/>
              <a:t>PySpark</a:t>
            </a:r>
            <a:endParaRPr lang="en-US" sz="2800" dirty="0"/>
          </a:p>
        </p:txBody>
      </p:sp>
      <p:pic>
        <p:nvPicPr>
          <p:cNvPr id="4" name="Picture 3" descr="A fire truck on a dirt road&#10;&#10;Description automatically generated">
            <a:extLst>
              <a:ext uri="{FF2B5EF4-FFF2-40B4-BE49-F238E27FC236}">
                <a16:creationId xmlns:a16="http://schemas.microsoft.com/office/drawing/2014/main" id="{318CAB87-AC90-DA7E-D62E-FEE904B1A7CD}"/>
              </a:ext>
            </a:extLst>
          </p:cNvPr>
          <p:cNvPicPr>
            <a:picLocks noChangeAspect="1"/>
          </p:cNvPicPr>
          <p:nvPr/>
        </p:nvPicPr>
        <p:blipFill>
          <a:blip r:embed="rId2"/>
          <a:stretch>
            <a:fillRect/>
          </a:stretch>
        </p:blipFill>
        <p:spPr>
          <a:xfrm>
            <a:off x="269018" y="1458075"/>
            <a:ext cx="7935643" cy="2563205"/>
          </a:xfrm>
          <a:prstGeom prst="rect">
            <a:avLst/>
          </a:prstGeom>
          <a:noFill/>
        </p:spPr>
      </p:pic>
      <p:sp>
        <p:nvSpPr>
          <p:cNvPr id="5" name="TextBox 4">
            <a:extLst>
              <a:ext uri="{FF2B5EF4-FFF2-40B4-BE49-F238E27FC236}">
                <a16:creationId xmlns:a16="http://schemas.microsoft.com/office/drawing/2014/main" id="{BB9FD7F4-727E-9BA2-73D2-E92F49D8079A}"/>
              </a:ext>
            </a:extLst>
          </p:cNvPr>
          <p:cNvSpPr txBox="1"/>
          <p:nvPr/>
        </p:nvSpPr>
        <p:spPr>
          <a:xfrm>
            <a:off x="6143105" y="4312225"/>
            <a:ext cx="3179618" cy="923330"/>
          </a:xfrm>
          <a:prstGeom prst="rect">
            <a:avLst/>
          </a:prstGeom>
          <a:noFill/>
        </p:spPr>
        <p:txBody>
          <a:bodyPr wrap="square" lIns="91440" tIns="45720" rIns="91440" bIns="45720" rtlCol="0" anchor="t">
            <a:spAutoFit/>
          </a:bodyPr>
          <a:lstStyle/>
          <a:p>
            <a:r>
              <a:rPr lang="en-US" err="1">
                <a:cs typeface="Calibri"/>
              </a:rPr>
              <a:t>Koushal</a:t>
            </a:r>
            <a:r>
              <a:rPr lang="en-US">
                <a:cs typeface="Calibri"/>
              </a:rPr>
              <a:t> Vanam</a:t>
            </a:r>
          </a:p>
          <a:p>
            <a:r>
              <a:rPr lang="en-US" dirty="0"/>
              <a:t>Shiva Teja Chintala</a:t>
            </a:r>
            <a:br>
              <a:rPr lang="en-US" dirty="0"/>
            </a:br>
            <a:r>
              <a:rPr lang="en-US" dirty="0"/>
              <a:t>     </a:t>
            </a:r>
            <a:endParaRPr lang="en-US">
              <a:cs typeface="Calibri"/>
            </a:endParaRPr>
          </a:p>
        </p:txBody>
      </p:sp>
    </p:spTree>
    <p:extLst>
      <p:ext uri="{BB962C8B-B14F-4D97-AF65-F5344CB8AC3E}">
        <p14:creationId xmlns:p14="http://schemas.microsoft.com/office/powerpoint/2010/main" val="2689409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A92B4AB-C166-6CB8-F96C-0087A4C2C3D6}"/>
              </a:ext>
            </a:extLst>
          </p:cNvPr>
          <p:cNvPicPr>
            <a:picLocks noGrp="1" noChangeAspect="1"/>
          </p:cNvPicPr>
          <p:nvPr>
            <p:ph idx="1"/>
          </p:nvPr>
        </p:nvPicPr>
        <p:blipFill>
          <a:blip r:embed="rId2"/>
          <a:stretch>
            <a:fillRect/>
          </a:stretch>
        </p:blipFill>
        <p:spPr>
          <a:xfrm>
            <a:off x="396432" y="1512544"/>
            <a:ext cx="3241649" cy="2944640"/>
          </a:xfrm>
        </p:spPr>
      </p:pic>
      <p:sp>
        <p:nvSpPr>
          <p:cNvPr id="4" name="Text Placeholder 3">
            <a:extLst>
              <a:ext uri="{FF2B5EF4-FFF2-40B4-BE49-F238E27FC236}">
                <a16:creationId xmlns:a16="http://schemas.microsoft.com/office/drawing/2014/main" id="{49604100-C41A-1C25-F637-24C2BB1B97D6}"/>
              </a:ext>
            </a:extLst>
          </p:cNvPr>
          <p:cNvSpPr>
            <a:spLocks noGrp="1"/>
          </p:cNvSpPr>
          <p:nvPr>
            <p:ph type="body" sz="half" idx="2"/>
          </p:nvPr>
        </p:nvSpPr>
        <p:spPr>
          <a:xfrm>
            <a:off x="457202" y="817342"/>
            <a:ext cx="7189881" cy="608569"/>
          </a:xfrm>
        </p:spPr>
        <p:txBody>
          <a:bodyPr vert="horz" lIns="91440" tIns="45720" rIns="91440" bIns="45720" rtlCol="0" anchor="t">
            <a:noAutofit/>
          </a:bodyPr>
          <a:lstStyle/>
          <a:p>
            <a:r>
              <a:rPr lang="en-US" sz="2000" b="1">
                <a:cs typeface="Calibri"/>
              </a:rPr>
              <a:t>Top 3 most identified type of  incident classification group</a:t>
            </a:r>
            <a:endParaRPr lang="en-US"/>
          </a:p>
        </p:txBody>
      </p:sp>
      <p:pic>
        <p:nvPicPr>
          <p:cNvPr id="3" name="Picture 2">
            <a:extLst>
              <a:ext uri="{FF2B5EF4-FFF2-40B4-BE49-F238E27FC236}">
                <a16:creationId xmlns:a16="http://schemas.microsoft.com/office/drawing/2014/main" id="{EA493FC7-8E41-70A0-668C-D29B7BB75D40}"/>
              </a:ext>
            </a:extLst>
          </p:cNvPr>
          <p:cNvPicPr>
            <a:picLocks noChangeAspect="1"/>
          </p:cNvPicPr>
          <p:nvPr/>
        </p:nvPicPr>
        <p:blipFill>
          <a:blip r:embed="rId3"/>
          <a:stretch>
            <a:fillRect/>
          </a:stretch>
        </p:blipFill>
        <p:spPr>
          <a:xfrm>
            <a:off x="3638545" y="1515323"/>
            <a:ext cx="3055177" cy="2950299"/>
          </a:xfrm>
          <a:prstGeom prst="rect">
            <a:avLst/>
          </a:prstGeom>
        </p:spPr>
      </p:pic>
      <p:pic>
        <p:nvPicPr>
          <p:cNvPr id="6" name="Picture 5" descr="A graph of a number of people&#10;&#10;Description automatically generated">
            <a:extLst>
              <a:ext uri="{FF2B5EF4-FFF2-40B4-BE49-F238E27FC236}">
                <a16:creationId xmlns:a16="http://schemas.microsoft.com/office/drawing/2014/main" id="{FEE70334-0FDA-5529-9213-2FB48F2C2557}"/>
              </a:ext>
            </a:extLst>
          </p:cNvPr>
          <p:cNvPicPr>
            <a:picLocks noChangeAspect="1"/>
          </p:cNvPicPr>
          <p:nvPr/>
        </p:nvPicPr>
        <p:blipFill>
          <a:blip r:embed="rId4"/>
          <a:stretch>
            <a:fillRect/>
          </a:stretch>
        </p:blipFill>
        <p:spPr>
          <a:xfrm>
            <a:off x="6748238" y="1515324"/>
            <a:ext cx="2030219" cy="2893714"/>
          </a:xfrm>
          <a:prstGeom prst="rect">
            <a:avLst/>
          </a:prstGeom>
        </p:spPr>
      </p:pic>
    </p:spTree>
    <p:extLst>
      <p:ext uri="{BB962C8B-B14F-4D97-AF65-F5344CB8AC3E}">
        <p14:creationId xmlns:p14="http://schemas.microsoft.com/office/powerpoint/2010/main" val="630039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multiple colored bars&#10;&#10;Description automatically generated">
            <a:extLst>
              <a:ext uri="{FF2B5EF4-FFF2-40B4-BE49-F238E27FC236}">
                <a16:creationId xmlns:a16="http://schemas.microsoft.com/office/drawing/2014/main" id="{2883491B-06A7-5F67-0A80-27565D49B6E6}"/>
              </a:ext>
            </a:extLst>
          </p:cNvPr>
          <p:cNvPicPr>
            <a:picLocks noGrp="1" noChangeAspect="1"/>
          </p:cNvPicPr>
          <p:nvPr>
            <p:ph idx="1"/>
          </p:nvPr>
        </p:nvPicPr>
        <p:blipFill>
          <a:blip r:embed="rId2"/>
          <a:stretch>
            <a:fillRect/>
          </a:stretch>
        </p:blipFill>
        <p:spPr>
          <a:xfrm>
            <a:off x="519506" y="1601360"/>
            <a:ext cx="8178611" cy="3055588"/>
          </a:xfrm>
          <a:noFill/>
        </p:spPr>
      </p:pic>
      <p:sp>
        <p:nvSpPr>
          <p:cNvPr id="15" name="Text Placeholder 3">
            <a:extLst>
              <a:ext uri="{FF2B5EF4-FFF2-40B4-BE49-F238E27FC236}">
                <a16:creationId xmlns:a16="http://schemas.microsoft.com/office/drawing/2014/main" id="{70D3897A-EDD8-5226-DBA1-C021DFC5300B}"/>
              </a:ext>
            </a:extLst>
          </p:cNvPr>
          <p:cNvSpPr>
            <a:spLocks noGrp="1"/>
          </p:cNvSpPr>
          <p:nvPr>
            <p:ph type="body" sz="half" idx="2"/>
          </p:nvPr>
        </p:nvSpPr>
        <p:spPr>
          <a:xfrm>
            <a:off x="519444" y="885242"/>
            <a:ext cx="6584430" cy="563302"/>
          </a:xfrm>
        </p:spPr>
        <p:txBody>
          <a:bodyPr vert="horz" lIns="91440" tIns="45720" rIns="91440" bIns="45720" rtlCol="0" anchor="t">
            <a:normAutofit/>
          </a:bodyPr>
          <a:lstStyle/>
          <a:p>
            <a:r>
              <a:rPr lang="en-US" sz="2000" b="1">
                <a:ea typeface="Calibri"/>
                <a:cs typeface="Calibri"/>
              </a:rPr>
              <a:t>Top incidents by Alarm source and Classification group</a:t>
            </a:r>
            <a:endParaRPr lang="en-US"/>
          </a:p>
        </p:txBody>
      </p:sp>
    </p:spTree>
    <p:extLst>
      <p:ext uri="{BB962C8B-B14F-4D97-AF65-F5344CB8AC3E}">
        <p14:creationId xmlns:p14="http://schemas.microsoft.com/office/powerpoint/2010/main" val="125271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1DA0F-E233-E274-9266-33C23B6182A8}"/>
              </a:ext>
            </a:extLst>
          </p:cNvPr>
          <p:cNvSpPr>
            <a:spLocks noGrp="1"/>
          </p:cNvSpPr>
          <p:nvPr>
            <p:ph type="title"/>
          </p:nvPr>
        </p:nvSpPr>
        <p:spPr>
          <a:xfrm>
            <a:off x="457200" y="679122"/>
            <a:ext cx="7580312" cy="777366"/>
          </a:xfrm>
        </p:spPr>
        <p:txBody>
          <a:bodyPr>
            <a:normAutofit/>
          </a:bodyPr>
          <a:lstStyle/>
          <a:p>
            <a:r>
              <a:rPr lang="en-US">
                <a:solidFill>
                  <a:srgbClr val="212121"/>
                </a:solidFill>
              </a:rPr>
              <a:t>The top five incidents in each borough based on alarm box location.</a:t>
            </a:r>
            <a:endParaRPr lang="en-US">
              <a:ea typeface="Calibri"/>
              <a:cs typeface="Calibri"/>
            </a:endParaRPr>
          </a:p>
          <a:p>
            <a:endParaRPr lang="en-US">
              <a:ea typeface="Calibri"/>
              <a:cs typeface="Calibri"/>
            </a:endParaRPr>
          </a:p>
        </p:txBody>
      </p:sp>
      <p:pic>
        <p:nvPicPr>
          <p:cNvPr id="5" name="Content Placeholder 4">
            <a:extLst>
              <a:ext uri="{FF2B5EF4-FFF2-40B4-BE49-F238E27FC236}">
                <a16:creationId xmlns:a16="http://schemas.microsoft.com/office/drawing/2014/main" id="{0C4E6D30-04EC-0807-41E8-2CA2D715CA44}"/>
              </a:ext>
            </a:extLst>
          </p:cNvPr>
          <p:cNvPicPr>
            <a:picLocks noGrp="1" noChangeAspect="1"/>
          </p:cNvPicPr>
          <p:nvPr>
            <p:ph idx="1"/>
          </p:nvPr>
        </p:nvPicPr>
        <p:blipFill>
          <a:blip r:embed="rId2"/>
          <a:stretch>
            <a:fillRect/>
          </a:stretch>
        </p:blipFill>
        <p:spPr>
          <a:xfrm>
            <a:off x="323524" y="1459095"/>
            <a:ext cx="8294303" cy="3042091"/>
          </a:xfrm>
        </p:spPr>
      </p:pic>
    </p:spTree>
    <p:extLst>
      <p:ext uri="{BB962C8B-B14F-4D97-AF65-F5344CB8AC3E}">
        <p14:creationId xmlns:p14="http://schemas.microsoft.com/office/powerpoint/2010/main" val="2655605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713BC-8DBF-698A-7144-1C6F9D9D158D}"/>
              </a:ext>
            </a:extLst>
          </p:cNvPr>
          <p:cNvSpPr>
            <a:spLocks noGrp="1"/>
          </p:cNvSpPr>
          <p:nvPr>
            <p:ph type="title"/>
          </p:nvPr>
        </p:nvSpPr>
        <p:spPr>
          <a:xfrm>
            <a:off x="457200" y="679122"/>
            <a:ext cx="6663648" cy="777366"/>
          </a:xfrm>
        </p:spPr>
        <p:txBody>
          <a:bodyPr>
            <a:normAutofit/>
          </a:bodyPr>
          <a:lstStyle/>
          <a:p>
            <a:r>
              <a:rPr lang="en-US">
                <a:ea typeface="Calibri"/>
                <a:cs typeface="Calibri"/>
              </a:rPr>
              <a:t>Incident count and average response time over years</a:t>
            </a:r>
            <a:endParaRPr lang="en-US"/>
          </a:p>
        </p:txBody>
      </p:sp>
      <p:pic>
        <p:nvPicPr>
          <p:cNvPr id="5" name="Content Placeholder 4" descr="A graph with red lines and numbers&#10;&#10;Description automatically generated">
            <a:extLst>
              <a:ext uri="{FF2B5EF4-FFF2-40B4-BE49-F238E27FC236}">
                <a16:creationId xmlns:a16="http://schemas.microsoft.com/office/drawing/2014/main" id="{69791655-C99C-3857-F9DF-2B7F65FF4181}"/>
              </a:ext>
            </a:extLst>
          </p:cNvPr>
          <p:cNvPicPr>
            <a:picLocks noGrp="1" noChangeAspect="1"/>
          </p:cNvPicPr>
          <p:nvPr>
            <p:ph idx="1"/>
          </p:nvPr>
        </p:nvPicPr>
        <p:blipFill>
          <a:blip r:embed="rId2"/>
          <a:stretch>
            <a:fillRect/>
          </a:stretch>
        </p:blipFill>
        <p:spPr>
          <a:xfrm>
            <a:off x="630945" y="1387370"/>
            <a:ext cx="7842564" cy="3477912"/>
          </a:xfrm>
        </p:spPr>
      </p:pic>
    </p:spTree>
    <p:extLst>
      <p:ext uri="{BB962C8B-B14F-4D97-AF65-F5344CB8AC3E}">
        <p14:creationId xmlns:p14="http://schemas.microsoft.com/office/powerpoint/2010/main" val="605332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2DD49-78DA-3A8D-79ED-F5A7E524B8B5}"/>
              </a:ext>
            </a:extLst>
          </p:cNvPr>
          <p:cNvSpPr>
            <a:spLocks noGrp="1"/>
          </p:cNvSpPr>
          <p:nvPr>
            <p:ph type="title"/>
          </p:nvPr>
        </p:nvSpPr>
        <p:spPr/>
        <p:txBody>
          <a:bodyPr>
            <a:normAutofit fontScale="90000"/>
          </a:bodyPr>
          <a:lstStyle/>
          <a:p>
            <a:r>
              <a:rPr lang="en-US" dirty="0"/>
              <a:t>Total units assign for incidents</a:t>
            </a:r>
          </a:p>
        </p:txBody>
      </p:sp>
      <p:pic>
        <p:nvPicPr>
          <p:cNvPr id="1026" name="Picture 2">
            <a:extLst>
              <a:ext uri="{FF2B5EF4-FFF2-40B4-BE49-F238E27FC236}">
                <a16:creationId xmlns:a16="http://schemas.microsoft.com/office/drawing/2014/main" id="{9EA1A80D-18D6-23FA-43D0-A0788BCE23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321818"/>
            <a:ext cx="8229599" cy="379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296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3405-965C-B6D7-29D1-CDA8ADA5AB51}"/>
              </a:ext>
            </a:extLst>
          </p:cNvPr>
          <p:cNvSpPr>
            <a:spLocks noGrp="1"/>
          </p:cNvSpPr>
          <p:nvPr>
            <p:ph type="title"/>
          </p:nvPr>
        </p:nvSpPr>
        <p:spPr/>
        <p:txBody>
          <a:bodyPr>
            <a:normAutofit fontScale="90000"/>
          </a:bodyPr>
          <a:lstStyle/>
          <a:p>
            <a:r>
              <a:rPr lang="en-US">
                <a:ea typeface="Calibri"/>
                <a:cs typeface="Calibri"/>
              </a:rPr>
              <a:t>Key Findings</a:t>
            </a:r>
          </a:p>
        </p:txBody>
      </p:sp>
      <p:sp>
        <p:nvSpPr>
          <p:cNvPr id="3" name="Content Placeholder 2">
            <a:extLst>
              <a:ext uri="{FF2B5EF4-FFF2-40B4-BE49-F238E27FC236}">
                <a16:creationId xmlns:a16="http://schemas.microsoft.com/office/drawing/2014/main" id="{0E2D8B32-EA6A-61DB-D95C-C1D99923B3B7}"/>
              </a:ext>
            </a:extLst>
          </p:cNvPr>
          <p:cNvSpPr>
            <a:spLocks noGrp="1"/>
          </p:cNvSpPr>
          <p:nvPr>
            <p:ph idx="1"/>
          </p:nvPr>
        </p:nvSpPr>
        <p:spPr/>
        <p:txBody>
          <a:bodyPr vert="horz" lIns="91440" tIns="45720" rIns="91440" bIns="45720" rtlCol="0" anchor="t">
            <a:noAutofit/>
          </a:bodyPr>
          <a:lstStyle/>
          <a:p>
            <a:r>
              <a:rPr lang="en-US" sz="1400" b="1">
                <a:ea typeface="+mn-lt"/>
                <a:cs typeface="+mn-lt"/>
              </a:rPr>
              <a:t>Brooklyn was identified as the borough with the highest number of fire-related emergencies, implying a potential need for increased resource allocation in this area.</a:t>
            </a:r>
          </a:p>
          <a:p>
            <a:r>
              <a:rPr lang="en-US" sz="1400" b="1">
                <a:ea typeface="+mn-lt"/>
                <a:cs typeface="+mn-lt"/>
              </a:rPr>
              <a:t>The hours of 5 and 6 p.m. are the busiest for fire incidents, and July is the month with the most incidents overall. By allocating sufficient resources during these hours, emergency services can greatly enhance their overall efficiency and response times.</a:t>
            </a:r>
          </a:p>
          <a:p>
            <a:r>
              <a:rPr lang="en-US" sz="1400" b="1">
                <a:ea typeface="+mn-lt"/>
                <a:cs typeface="+mn-lt"/>
              </a:rPr>
              <a:t>In 2018, there was a significant increase in incidents. More research is needed to determine the factors that are causing this surge. Understanding the reasons for such fluctuations can help inform strategic planning and policy decisions, ensuring that emergency response capabilities are adaptable to changing conditions.</a:t>
            </a:r>
            <a:endParaRPr lang="en-US" sz="1400" b="1">
              <a:ea typeface="Calibri"/>
              <a:cs typeface="Calibri"/>
            </a:endParaRPr>
          </a:p>
          <a:p>
            <a:r>
              <a:rPr lang="en-US" sz="1400" b="1">
                <a:ea typeface="+mn-lt"/>
                <a:cs typeface="+mn-lt"/>
              </a:rPr>
              <a:t>The analysis showed that medical emergencies outnumbered structural fires, highlighting the importance of collaborating with health services to develop a more comprehensive emergency response strategy. </a:t>
            </a:r>
            <a:endParaRPr lang="en-US" sz="1400" b="1">
              <a:ea typeface="Calibri"/>
              <a:cs typeface="Calibri"/>
            </a:endParaRPr>
          </a:p>
          <a:p>
            <a:endParaRPr lang="en-US" sz="1200" b="1">
              <a:ea typeface="Calibri"/>
              <a:cs typeface="Calibri"/>
            </a:endParaRPr>
          </a:p>
        </p:txBody>
      </p:sp>
    </p:spTree>
    <p:extLst>
      <p:ext uri="{BB962C8B-B14F-4D97-AF65-F5344CB8AC3E}">
        <p14:creationId xmlns:p14="http://schemas.microsoft.com/office/powerpoint/2010/main" val="3860923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6F623-363A-8F14-D1E0-E298436F5654}"/>
              </a:ext>
            </a:extLst>
          </p:cNvPr>
          <p:cNvSpPr>
            <a:spLocks noGrp="1"/>
          </p:cNvSpPr>
          <p:nvPr>
            <p:ph type="title"/>
          </p:nvPr>
        </p:nvSpPr>
        <p:spPr>
          <a:xfrm>
            <a:off x="457200" y="702644"/>
            <a:ext cx="8229600" cy="644065"/>
          </a:xfrm>
        </p:spPr>
        <p:txBody>
          <a:bodyPr anchor="ctr">
            <a:normAutofit/>
          </a:bodyPr>
          <a:lstStyle/>
          <a:p>
            <a:pPr>
              <a:lnSpc>
                <a:spcPct val="90000"/>
              </a:lnSpc>
            </a:pPr>
            <a:r>
              <a:rPr lang="en-US" sz="3700"/>
              <a:t>Conclusion</a:t>
            </a:r>
          </a:p>
        </p:txBody>
      </p:sp>
      <p:graphicFrame>
        <p:nvGraphicFramePr>
          <p:cNvPr id="5" name="Content Placeholder 2">
            <a:extLst>
              <a:ext uri="{FF2B5EF4-FFF2-40B4-BE49-F238E27FC236}">
                <a16:creationId xmlns:a16="http://schemas.microsoft.com/office/drawing/2014/main" id="{86DDD109-B5E0-C27C-D566-B9A92CBAFB99}"/>
              </a:ext>
            </a:extLst>
          </p:cNvPr>
          <p:cNvGraphicFramePr>
            <a:graphicFrameLocks noGrp="1"/>
          </p:cNvGraphicFramePr>
          <p:nvPr>
            <p:ph idx="1"/>
            <p:extLst>
              <p:ext uri="{D42A27DB-BD31-4B8C-83A1-F6EECF244321}">
                <p14:modId xmlns:p14="http://schemas.microsoft.com/office/powerpoint/2010/main" val="2079895399"/>
              </p:ext>
            </p:extLst>
          </p:nvPr>
        </p:nvGraphicFramePr>
        <p:xfrm>
          <a:off x="457200" y="1610179"/>
          <a:ext cx="8229600" cy="29844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8199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A9ADC-4BB6-23CF-9F74-A856112BEB22}"/>
              </a:ext>
            </a:extLst>
          </p:cNvPr>
          <p:cNvSpPr>
            <a:spLocks noGrp="1"/>
          </p:cNvSpPr>
          <p:nvPr>
            <p:ph type="title"/>
          </p:nvPr>
        </p:nvSpPr>
        <p:spPr>
          <a:xfrm>
            <a:off x="249382" y="2249717"/>
            <a:ext cx="8229600" cy="644065"/>
          </a:xfrm>
        </p:spPr>
        <p:txBody>
          <a:bodyPr>
            <a:noAutofit/>
          </a:bodyPr>
          <a:lstStyle/>
          <a:p>
            <a:r>
              <a:rPr lang="en-US" sz="4800" dirty="0"/>
              <a:t>THANK YOU</a:t>
            </a:r>
          </a:p>
        </p:txBody>
      </p:sp>
    </p:spTree>
    <p:extLst>
      <p:ext uri="{BB962C8B-B14F-4D97-AF65-F5344CB8AC3E}">
        <p14:creationId xmlns:p14="http://schemas.microsoft.com/office/powerpoint/2010/main" val="4127779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C2426-7301-2949-B586-189B22881F3C}"/>
              </a:ext>
            </a:extLst>
          </p:cNvPr>
          <p:cNvSpPr>
            <a:spLocks noGrp="1"/>
          </p:cNvSpPr>
          <p:nvPr>
            <p:ph type="title"/>
          </p:nvPr>
        </p:nvSpPr>
        <p:spPr/>
        <p:txBody>
          <a:bodyPr>
            <a:normAutofit/>
          </a:bodyPr>
          <a:lstStyle/>
          <a:p>
            <a:r>
              <a:rPr lang="en-US" sz="2800">
                <a:cs typeface="Calibri"/>
              </a:rPr>
              <a:t>Problem Statement/Objective</a:t>
            </a:r>
            <a:endParaRPr lang="en-US" sz="2800"/>
          </a:p>
        </p:txBody>
      </p:sp>
      <p:sp>
        <p:nvSpPr>
          <p:cNvPr id="3" name="Content Placeholder 2">
            <a:extLst>
              <a:ext uri="{FF2B5EF4-FFF2-40B4-BE49-F238E27FC236}">
                <a16:creationId xmlns:a16="http://schemas.microsoft.com/office/drawing/2014/main" id="{92E5E487-34E2-1994-EA46-7DBD2921322B}"/>
              </a:ext>
            </a:extLst>
          </p:cNvPr>
          <p:cNvSpPr>
            <a:spLocks noGrp="1"/>
          </p:cNvSpPr>
          <p:nvPr>
            <p:ph idx="1"/>
          </p:nvPr>
        </p:nvSpPr>
        <p:spPr>
          <a:xfrm>
            <a:off x="257961" y="1458129"/>
            <a:ext cx="8229600" cy="2984444"/>
          </a:xfrm>
        </p:spPr>
        <p:txBody>
          <a:bodyPr vert="horz" lIns="91440" tIns="45720" rIns="91440" bIns="45720" rtlCol="0" anchor="t">
            <a:normAutofit/>
          </a:bodyPr>
          <a:lstStyle/>
          <a:p>
            <a:pPr algn="just"/>
            <a:r>
              <a:rPr lang="en-US" sz="1800">
                <a:latin typeface="Arial"/>
                <a:ea typeface="+mn-lt"/>
                <a:cs typeface="+mn-lt"/>
              </a:rPr>
              <a:t>Fire incidents pose significant challenges to urban areas, necessitating </a:t>
            </a:r>
            <a:r>
              <a:rPr lang="en-US" sz="1800" i="1">
                <a:latin typeface="Arial"/>
                <a:ea typeface="+mn-lt"/>
                <a:cs typeface="+mn-lt"/>
              </a:rPr>
              <a:t>prompt response</a:t>
            </a:r>
            <a:r>
              <a:rPr lang="en-US" sz="1800">
                <a:latin typeface="Arial"/>
                <a:ea typeface="+mn-lt"/>
                <a:cs typeface="+mn-lt"/>
              </a:rPr>
              <a:t> and </a:t>
            </a:r>
            <a:r>
              <a:rPr lang="en-US" sz="1800" i="1">
                <a:latin typeface="Arial"/>
                <a:ea typeface="+mn-lt"/>
                <a:cs typeface="+mn-lt"/>
              </a:rPr>
              <a:t>effective management</a:t>
            </a:r>
            <a:r>
              <a:rPr lang="en-US" sz="1800">
                <a:latin typeface="Arial"/>
                <a:ea typeface="+mn-lt"/>
                <a:cs typeface="+mn-lt"/>
              </a:rPr>
              <a:t> to mitigate potential damage and ensure public safety. </a:t>
            </a:r>
          </a:p>
          <a:p>
            <a:pPr algn="just"/>
            <a:r>
              <a:rPr lang="en-US" sz="1800">
                <a:latin typeface="Arial"/>
                <a:ea typeface="+mn-lt"/>
                <a:cs typeface="+mn-lt"/>
              </a:rPr>
              <a:t>This data analysis project aims to analyze the  </a:t>
            </a:r>
            <a:r>
              <a:rPr lang="en-US" sz="1800" u="sng">
                <a:latin typeface="Arial"/>
                <a:ea typeface="+mn-lt"/>
                <a:cs typeface="+mn-lt"/>
              </a:rPr>
              <a:t>fire incidents in New York City</a:t>
            </a:r>
            <a:r>
              <a:rPr lang="en-US" sz="1800">
                <a:latin typeface="Arial"/>
                <a:ea typeface="+mn-lt"/>
                <a:cs typeface="+mn-lt"/>
              </a:rPr>
              <a:t>, utilizing a large dataset spanning several years. We aim to use this dataset to find important trends, insights, and possible areas where fire incident management could be improved.</a:t>
            </a:r>
            <a:endParaRPr lang="en-US" sz="1800">
              <a:latin typeface="Arial"/>
              <a:cs typeface="Calibri"/>
            </a:endParaRPr>
          </a:p>
        </p:txBody>
      </p:sp>
    </p:spTree>
    <p:extLst>
      <p:ext uri="{BB962C8B-B14F-4D97-AF65-F5344CB8AC3E}">
        <p14:creationId xmlns:p14="http://schemas.microsoft.com/office/powerpoint/2010/main" val="3216490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1417D-8497-AB9E-101F-3F1DAB8E768D}"/>
              </a:ext>
            </a:extLst>
          </p:cNvPr>
          <p:cNvSpPr>
            <a:spLocks noGrp="1"/>
          </p:cNvSpPr>
          <p:nvPr>
            <p:ph type="title"/>
          </p:nvPr>
        </p:nvSpPr>
        <p:spPr/>
        <p:txBody>
          <a:bodyPr>
            <a:normAutofit/>
          </a:bodyPr>
          <a:lstStyle/>
          <a:p>
            <a:r>
              <a:rPr lang="en-US" sz="2800" dirty="0">
                <a:cs typeface="Calibri"/>
              </a:rPr>
              <a:t>Dataset Overview</a:t>
            </a:r>
            <a:endParaRPr lang="en-US" sz="2800" dirty="0"/>
          </a:p>
        </p:txBody>
      </p:sp>
      <p:sp>
        <p:nvSpPr>
          <p:cNvPr id="3" name="Content Placeholder 2">
            <a:extLst>
              <a:ext uri="{FF2B5EF4-FFF2-40B4-BE49-F238E27FC236}">
                <a16:creationId xmlns:a16="http://schemas.microsoft.com/office/drawing/2014/main" id="{4FDB38D1-2636-FC6D-8D23-50EB010D8C35}"/>
              </a:ext>
            </a:extLst>
          </p:cNvPr>
          <p:cNvSpPr>
            <a:spLocks noGrp="1"/>
          </p:cNvSpPr>
          <p:nvPr>
            <p:ph idx="1"/>
          </p:nvPr>
        </p:nvSpPr>
        <p:spPr/>
        <p:txBody>
          <a:bodyPr vert="horz" lIns="91440" tIns="45720" rIns="91440" bIns="45720" rtlCol="0" anchor="t">
            <a:normAutofit/>
          </a:bodyPr>
          <a:lstStyle/>
          <a:p>
            <a:r>
              <a:rPr lang="en-US" sz="1800" b="1" dirty="0">
                <a:latin typeface="Arial"/>
                <a:cs typeface="Calibri"/>
              </a:rPr>
              <a:t>Source:</a:t>
            </a:r>
            <a:r>
              <a:rPr lang="en-US" sz="1800" dirty="0">
                <a:latin typeface="Arial"/>
                <a:cs typeface="Calibri"/>
              </a:rPr>
              <a:t> The dataset was taken </a:t>
            </a:r>
            <a:r>
              <a:rPr lang="en-US" sz="1800" dirty="0">
                <a:latin typeface="Arial"/>
                <a:cs typeface="Calibri"/>
                <a:hlinkClick r:id="rId2"/>
              </a:rPr>
              <a:t>New York city fire department</a:t>
            </a:r>
            <a:endParaRPr lang="en-US" sz="1800" dirty="0">
              <a:latin typeface="Arial"/>
              <a:cs typeface="Calibri"/>
            </a:endParaRPr>
          </a:p>
          <a:p>
            <a:r>
              <a:rPr lang="en-US" sz="1800" b="1" dirty="0">
                <a:latin typeface="Arial"/>
                <a:cs typeface="Calibri"/>
              </a:rPr>
              <a:t>Size:</a:t>
            </a:r>
            <a:r>
              <a:rPr lang="en-US" sz="1800" dirty="0">
                <a:latin typeface="Arial"/>
                <a:cs typeface="Calibri"/>
              </a:rPr>
              <a:t> 2.62 GB</a:t>
            </a:r>
          </a:p>
          <a:p>
            <a:r>
              <a:rPr lang="en-US" sz="1800" b="1" dirty="0">
                <a:solidFill>
                  <a:srgbClr val="000000"/>
                </a:solidFill>
                <a:latin typeface="Arial"/>
                <a:ea typeface="+mn-lt"/>
                <a:cs typeface="Arial"/>
              </a:rPr>
              <a:t>Data Volume:</a:t>
            </a:r>
            <a:r>
              <a:rPr lang="en-US" sz="1800" dirty="0">
                <a:solidFill>
                  <a:srgbClr val="000000"/>
                </a:solidFill>
                <a:latin typeface="Arial"/>
                <a:ea typeface="+mn-lt"/>
                <a:cs typeface="Arial"/>
              </a:rPr>
              <a:t> No. of rows : 8691523,</a:t>
            </a:r>
            <a:r>
              <a:rPr lang="en-US" sz="1800" dirty="0">
                <a:solidFill>
                  <a:srgbClr val="000000"/>
                </a:solidFill>
                <a:latin typeface="Arial"/>
                <a:ea typeface="+mn-lt"/>
                <a:cs typeface="+mn-lt"/>
              </a:rPr>
              <a:t> No. of columns: 12</a:t>
            </a:r>
            <a:endParaRPr lang="en-US" sz="1800" dirty="0">
              <a:solidFill>
                <a:srgbClr val="000000"/>
              </a:solidFill>
              <a:latin typeface="Arial"/>
              <a:ea typeface="+mn-lt"/>
              <a:cs typeface="Arial"/>
            </a:endParaRPr>
          </a:p>
          <a:p>
            <a:r>
              <a:rPr lang="en-US" sz="1800" b="1" dirty="0">
                <a:solidFill>
                  <a:srgbClr val="000000"/>
                </a:solidFill>
                <a:latin typeface="Arial"/>
                <a:ea typeface="+mn-lt"/>
                <a:cs typeface="+mn-lt"/>
              </a:rPr>
              <a:t>Period Covered:</a:t>
            </a:r>
            <a:r>
              <a:rPr lang="en-US" sz="1800" dirty="0">
                <a:solidFill>
                  <a:srgbClr val="000000"/>
                </a:solidFill>
                <a:latin typeface="Arial"/>
                <a:ea typeface="+mn-lt"/>
                <a:cs typeface="+mn-lt"/>
              </a:rPr>
              <a:t> 2007 – 2021</a:t>
            </a:r>
          </a:p>
          <a:p>
            <a:r>
              <a:rPr lang="en-US" sz="1800" dirty="0">
                <a:solidFill>
                  <a:srgbClr val="000000"/>
                </a:solidFill>
                <a:latin typeface="Arial"/>
                <a:ea typeface="+mn-lt"/>
                <a:cs typeface="+mn-lt"/>
              </a:rPr>
              <a:t>The data provided is in </a:t>
            </a:r>
            <a:r>
              <a:rPr lang="en-US" sz="1800" b="1" dirty="0">
                <a:solidFill>
                  <a:srgbClr val="000000"/>
                </a:solidFill>
                <a:latin typeface="Arial"/>
                <a:ea typeface="+mn-lt"/>
                <a:cs typeface="+mn-lt"/>
              </a:rPr>
              <a:t>CSV format</a:t>
            </a:r>
            <a:r>
              <a:rPr lang="en-US" sz="1800" dirty="0">
                <a:solidFill>
                  <a:srgbClr val="000000"/>
                </a:solidFill>
                <a:latin typeface="Arial"/>
                <a:ea typeface="+mn-lt"/>
                <a:cs typeface="+mn-lt"/>
              </a:rPr>
              <a:t> which is in a </a:t>
            </a:r>
            <a:r>
              <a:rPr lang="en-US" sz="1800" b="1" dirty="0">
                <a:solidFill>
                  <a:srgbClr val="000000"/>
                </a:solidFill>
                <a:latin typeface="Arial"/>
                <a:ea typeface="+mn-lt"/>
                <a:cs typeface="+mn-lt"/>
              </a:rPr>
              <a:t>semi-structured format</a:t>
            </a:r>
          </a:p>
          <a:p>
            <a:r>
              <a:rPr lang="en-US" sz="1800" b="1" dirty="0">
                <a:solidFill>
                  <a:srgbClr val="000000"/>
                </a:solidFill>
                <a:latin typeface="Arial"/>
                <a:ea typeface="+mn-lt"/>
                <a:cs typeface="+mn-lt"/>
              </a:rPr>
              <a:t>Challenges:</a:t>
            </a:r>
            <a:r>
              <a:rPr lang="en-US" sz="1800" b="1" dirty="0">
                <a:solidFill>
                  <a:srgbClr val="000000"/>
                </a:solidFill>
                <a:latin typeface="Arial"/>
                <a:ea typeface="+mn-lt"/>
                <a:cs typeface="Calibri"/>
              </a:rPr>
              <a:t> </a:t>
            </a:r>
            <a:r>
              <a:rPr lang="en-US" sz="1500" dirty="0">
                <a:latin typeface="Arial"/>
                <a:ea typeface="+mn-lt"/>
                <a:cs typeface="Arial"/>
              </a:rPr>
              <a:t>Variable formats across different year</a:t>
            </a:r>
          </a:p>
          <a:p>
            <a:pPr marL="0" indent="0">
              <a:buNone/>
            </a:pPr>
            <a:r>
              <a:rPr lang="en-US" sz="1500" dirty="0">
                <a:latin typeface="Arial"/>
                <a:ea typeface="+mn-lt"/>
                <a:cs typeface="Arial"/>
              </a:rPr>
              <a:t>                                 Addressing missing or incomplete information</a:t>
            </a:r>
            <a:endParaRPr lang="en-US" dirty="0">
              <a:ea typeface="Calibri"/>
              <a:cs typeface="Calibri"/>
            </a:endParaRPr>
          </a:p>
        </p:txBody>
      </p:sp>
    </p:spTree>
    <p:extLst>
      <p:ext uri="{BB962C8B-B14F-4D97-AF65-F5344CB8AC3E}">
        <p14:creationId xmlns:p14="http://schemas.microsoft.com/office/powerpoint/2010/main" val="2969832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53FBE-7B68-8193-B8B5-D24E49B006AA}"/>
              </a:ext>
            </a:extLst>
          </p:cNvPr>
          <p:cNvSpPr>
            <a:spLocks noGrp="1"/>
          </p:cNvSpPr>
          <p:nvPr>
            <p:ph type="title"/>
          </p:nvPr>
        </p:nvSpPr>
        <p:spPr/>
        <p:txBody>
          <a:bodyPr>
            <a:normAutofit/>
          </a:bodyPr>
          <a:lstStyle/>
          <a:p>
            <a:r>
              <a:rPr lang="en-US" sz="2800">
                <a:cs typeface="Calibri"/>
              </a:rPr>
              <a:t>Preprocessing</a:t>
            </a:r>
            <a:endParaRPr lang="en-US" sz="2800"/>
          </a:p>
        </p:txBody>
      </p:sp>
      <p:sp>
        <p:nvSpPr>
          <p:cNvPr id="3" name="Content Placeholder 2">
            <a:extLst>
              <a:ext uri="{FF2B5EF4-FFF2-40B4-BE49-F238E27FC236}">
                <a16:creationId xmlns:a16="http://schemas.microsoft.com/office/drawing/2014/main" id="{C191D7D3-751A-BBB9-E466-6A1BAA52FF14}"/>
              </a:ext>
            </a:extLst>
          </p:cNvPr>
          <p:cNvSpPr>
            <a:spLocks noGrp="1"/>
          </p:cNvSpPr>
          <p:nvPr>
            <p:ph idx="1"/>
          </p:nvPr>
        </p:nvSpPr>
        <p:spPr>
          <a:xfrm>
            <a:off x="289420" y="1458129"/>
            <a:ext cx="8229600" cy="2984444"/>
          </a:xfrm>
        </p:spPr>
        <p:txBody>
          <a:bodyPr vert="horz" lIns="91440" tIns="45720" rIns="91440" bIns="45720" rtlCol="0" anchor="t">
            <a:normAutofit lnSpcReduction="10000"/>
          </a:bodyPr>
          <a:lstStyle/>
          <a:p>
            <a:pPr algn="just"/>
            <a:r>
              <a:rPr lang="en-US" sz="1800">
                <a:cs typeface="Calibri"/>
              </a:rPr>
              <a:t>Loaded the data from the CSV file </a:t>
            </a:r>
            <a:endParaRPr lang="en-US">
              <a:cs typeface="Calibri"/>
            </a:endParaRPr>
          </a:p>
          <a:p>
            <a:pPr algn="just"/>
            <a:r>
              <a:rPr lang="en-US" sz="1800">
                <a:cs typeface="Calibri"/>
              </a:rPr>
              <a:t>Defined and applied the spark schema.</a:t>
            </a:r>
            <a:endParaRPr lang="en-US">
              <a:ea typeface="Calibri"/>
              <a:cs typeface="Calibri"/>
            </a:endParaRPr>
          </a:p>
          <a:p>
            <a:pPr algn="just"/>
            <a:r>
              <a:rPr lang="en-US" sz="1800" b="1">
                <a:ea typeface="+mn-lt"/>
                <a:cs typeface="+mn-lt"/>
              </a:rPr>
              <a:t>Removing Missing Values</a:t>
            </a:r>
            <a:r>
              <a:rPr lang="en-US" sz="1800">
                <a:ea typeface="+mn-lt"/>
                <a:cs typeface="+mn-lt"/>
              </a:rPr>
              <a:t>: To assess data accuracy, we counted the number of null values before and after removing missing values.</a:t>
            </a:r>
            <a:endParaRPr lang="en-US" sz="1800">
              <a:cs typeface="Calibri"/>
            </a:endParaRPr>
          </a:p>
          <a:p>
            <a:pPr algn="just"/>
            <a:r>
              <a:rPr lang="en-US" sz="1800">
                <a:ea typeface="+mn-lt"/>
                <a:cs typeface="+mn-lt"/>
              </a:rPr>
              <a:t>A few columns that weren't needed for analysis were dropped.</a:t>
            </a:r>
            <a:endParaRPr lang="en-US" sz="1800">
              <a:cs typeface="Calibri"/>
            </a:endParaRPr>
          </a:p>
          <a:p>
            <a:pPr algn="just"/>
            <a:r>
              <a:rPr lang="en-US" sz="1800">
                <a:ea typeface="+mn-lt"/>
                <a:cs typeface="+mn-lt"/>
              </a:rPr>
              <a:t>To obtain accurate data, we calculated mode values for some columns and replaced null values with mode values. </a:t>
            </a:r>
          </a:p>
          <a:p>
            <a:pPr algn="just"/>
            <a:r>
              <a:rPr lang="en-US" sz="1800">
                <a:ea typeface="+mn-lt"/>
                <a:cs typeface="+mn-lt"/>
              </a:rPr>
              <a:t>Converted column data types form string to int and one column to timestamp to make analysis easier.</a:t>
            </a:r>
            <a:endParaRPr lang="en-US" sz="1800">
              <a:cs typeface="Calibri"/>
            </a:endParaRPr>
          </a:p>
          <a:p>
            <a:pPr algn="just"/>
            <a:r>
              <a:rPr lang="en-US" sz="1800">
                <a:cs typeface="Calibri"/>
              </a:rPr>
              <a:t>Dropped the duplicate rows.</a:t>
            </a:r>
          </a:p>
          <a:p>
            <a:pPr algn="just"/>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3462307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3495-78D8-B059-9E11-FE98A80EDD01}"/>
              </a:ext>
            </a:extLst>
          </p:cNvPr>
          <p:cNvSpPr>
            <a:spLocks noGrp="1"/>
          </p:cNvSpPr>
          <p:nvPr>
            <p:ph type="title"/>
          </p:nvPr>
        </p:nvSpPr>
        <p:spPr/>
        <p:txBody>
          <a:bodyPr>
            <a:normAutofit/>
          </a:bodyPr>
          <a:lstStyle/>
          <a:p>
            <a:r>
              <a:rPr lang="en-US" sz="2800" dirty="0">
                <a:cs typeface="Calibri"/>
              </a:rPr>
              <a:t>Exploratory Data Analysis(EDA)</a:t>
            </a:r>
            <a:endParaRPr lang="en-US" sz="2800" dirty="0"/>
          </a:p>
        </p:txBody>
      </p:sp>
      <p:sp>
        <p:nvSpPr>
          <p:cNvPr id="7" name="Content Placeholder 6">
            <a:extLst>
              <a:ext uri="{FF2B5EF4-FFF2-40B4-BE49-F238E27FC236}">
                <a16:creationId xmlns:a16="http://schemas.microsoft.com/office/drawing/2014/main" id="{886E7090-6E46-3A10-DC07-A59946688D3C}"/>
              </a:ext>
            </a:extLst>
          </p:cNvPr>
          <p:cNvSpPr>
            <a:spLocks noGrp="1"/>
          </p:cNvSpPr>
          <p:nvPr>
            <p:ph idx="1"/>
          </p:nvPr>
        </p:nvSpPr>
        <p:spPr>
          <a:xfrm>
            <a:off x="299906" y="1515803"/>
            <a:ext cx="8229600" cy="2984444"/>
          </a:xfrm>
        </p:spPr>
        <p:txBody>
          <a:bodyPr vert="horz" lIns="91440" tIns="45720" rIns="91440" bIns="45720" rtlCol="0" anchor="t">
            <a:normAutofit/>
          </a:bodyPr>
          <a:lstStyle/>
          <a:p>
            <a:pPr algn="just"/>
            <a:r>
              <a:rPr lang="en-US" sz="1800" dirty="0">
                <a:ea typeface="+mn-lt"/>
                <a:cs typeface="+mn-lt"/>
              </a:rPr>
              <a:t>This report contains a thorough exploratory data analysis (EDA) of the New York City Fire Incidents dataset. The analysis aims to uncover patterns, trends, and insights that will help us better understand fire incidents and emergency response strategies.</a:t>
            </a:r>
            <a:endParaRPr lang="en-US" sz="1800" dirty="0">
              <a:cs typeface="Calibri"/>
            </a:endParaRPr>
          </a:p>
        </p:txBody>
      </p:sp>
    </p:spTree>
    <p:extLst>
      <p:ext uri="{BB962C8B-B14F-4D97-AF65-F5344CB8AC3E}">
        <p14:creationId xmlns:p14="http://schemas.microsoft.com/office/powerpoint/2010/main" val="3046892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1F4B6-3EA6-24D6-38FF-C7C1784BF289}"/>
              </a:ext>
            </a:extLst>
          </p:cNvPr>
          <p:cNvSpPr>
            <a:spLocks noGrp="1"/>
          </p:cNvSpPr>
          <p:nvPr>
            <p:ph type="title"/>
          </p:nvPr>
        </p:nvSpPr>
        <p:spPr>
          <a:xfrm>
            <a:off x="457200" y="702644"/>
            <a:ext cx="8229600" cy="644065"/>
          </a:xfrm>
        </p:spPr>
        <p:txBody>
          <a:bodyPr anchor="ctr">
            <a:normAutofit/>
          </a:bodyPr>
          <a:lstStyle/>
          <a:p>
            <a:pPr>
              <a:lnSpc>
                <a:spcPct val="90000"/>
              </a:lnSpc>
            </a:pPr>
            <a:r>
              <a:rPr lang="en-US" sz="3600"/>
              <a:t>Visualizations</a:t>
            </a:r>
          </a:p>
        </p:txBody>
      </p:sp>
      <p:sp>
        <p:nvSpPr>
          <p:cNvPr id="4" name="Text Placeholder 3">
            <a:extLst>
              <a:ext uri="{FF2B5EF4-FFF2-40B4-BE49-F238E27FC236}">
                <a16:creationId xmlns:a16="http://schemas.microsoft.com/office/drawing/2014/main" id="{AE90F2B6-2D8C-5F05-2C28-BBE4CAB48F49}"/>
              </a:ext>
            </a:extLst>
          </p:cNvPr>
          <p:cNvSpPr>
            <a:spLocks noGrp="1"/>
          </p:cNvSpPr>
          <p:nvPr>
            <p:ph sz="half" idx="1"/>
          </p:nvPr>
        </p:nvSpPr>
        <p:spPr>
          <a:xfrm>
            <a:off x="457200" y="1451426"/>
            <a:ext cx="4038600" cy="3173395"/>
          </a:xfrm>
        </p:spPr>
        <p:txBody>
          <a:bodyPr vert="horz" lIns="91440" tIns="45720" rIns="91440" bIns="45720" rtlCol="0" anchor="t">
            <a:normAutofit/>
          </a:bodyPr>
          <a:lstStyle/>
          <a:p>
            <a:r>
              <a:rPr lang="en-US" sz="2000" b="1"/>
              <a:t>Highest Number of Incidents by Borough:</a:t>
            </a:r>
            <a:endParaRPr lang="en-US" sz="2000"/>
          </a:p>
        </p:txBody>
      </p:sp>
      <p:pic>
        <p:nvPicPr>
          <p:cNvPr id="5" name="Content Placeholder 4" descr="A graph of blue bars&#10;&#10;Description automatically generated">
            <a:extLst>
              <a:ext uri="{FF2B5EF4-FFF2-40B4-BE49-F238E27FC236}">
                <a16:creationId xmlns:a16="http://schemas.microsoft.com/office/drawing/2014/main" id="{02704796-EE0C-9A66-B3A7-CA493CB190B8}"/>
              </a:ext>
            </a:extLst>
          </p:cNvPr>
          <p:cNvPicPr>
            <a:picLocks noGrp="1" noChangeAspect="1"/>
          </p:cNvPicPr>
          <p:nvPr>
            <p:ph sz="half" idx="2"/>
          </p:nvPr>
        </p:nvPicPr>
        <p:blipFill>
          <a:blip r:embed="rId2"/>
          <a:stretch>
            <a:fillRect/>
          </a:stretch>
        </p:blipFill>
        <p:spPr>
          <a:xfrm>
            <a:off x="4305659" y="1533910"/>
            <a:ext cx="4039014" cy="3373832"/>
          </a:xfrm>
          <a:noFill/>
        </p:spPr>
      </p:pic>
      <p:pic>
        <p:nvPicPr>
          <p:cNvPr id="3" name="Picture 2" descr="A close-up of a ticket&#10;&#10;Description automatically generated">
            <a:extLst>
              <a:ext uri="{FF2B5EF4-FFF2-40B4-BE49-F238E27FC236}">
                <a16:creationId xmlns:a16="http://schemas.microsoft.com/office/drawing/2014/main" id="{63F827D7-73A2-C903-A0F5-7E23F3341C75}"/>
              </a:ext>
            </a:extLst>
          </p:cNvPr>
          <p:cNvPicPr>
            <a:picLocks noChangeAspect="1"/>
          </p:cNvPicPr>
          <p:nvPr/>
        </p:nvPicPr>
        <p:blipFill>
          <a:blip r:embed="rId3"/>
          <a:stretch>
            <a:fillRect/>
          </a:stretch>
        </p:blipFill>
        <p:spPr>
          <a:xfrm>
            <a:off x="883763" y="2153788"/>
            <a:ext cx="3322950" cy="1637201"/>
          </a:xfrm>
          <a:prstGeom prst="rect">
            <a:avLst/>
          </a:prstGeom>
        </p:spPr>
      </p:pic>
    </p:spTree>
    <p:extLst>
      <p:ext uri="{BB962C8B-B14F-4D97-AF65-F5344CB8AC3E}">
        <p14:creationId xmlns:p14="http://schemas.microsoft.com/office/powerpoint/2010/main" val="1396856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D3F1B-B028-2B95-8BFB-831C452384E0}"/>
              </a:ext>
            </a:extLst>
          </p:cNvPr>
          <p:cNvSpPr>
            <a:spLocks noGrp="1"/>
          </p:cNvSpPr>
          <p:nvPr>
            <p:ph type="title"/>
          </p:nvPr>
        </p:nvSpPr>
        <p:spPr>
          <a:xfrm>
            <a:off x="457200" y="702644"/>
            <a:ext cx="8229600" cy="644065"/>
          </a:xfrm>
        </p:spPr>
        <p:txBody>
          <a:bodyPr anchor="ctr">
            <a:normAutofit/>
          </a:bodyPr>
          <a:lstStyle/>
          <a:p>
            <a:pPr algn="l">
              <a:lnSpc>
                <a:spcPct val="90000"/>
              </a:lnSpc>
            </a:pPr>
            <a:r>
              <a:rPr lang="en-US" sz="3200"/>
              <a:t>Time Series Analysis</a:t>
            </a:r>
            <a:endParaRPr lang="en-US" sz="3200">
              <a:cs typeface="Calibri"/>
            </a:endParaRPr>
          </a:p>
        </p:txBody>
      </p:sp>
      <p:pic>
        <p:nvPicPr>
          <p:cNvPr id="4" name="Content Placeholder 3">
            <a:extLst>
              <a:ext uri="{FF2B5EF4-FFF2-40B4-BE49-F238E27FC236}">
                <a16:creationId xmlns:a16="http://schemas.microsoft.com/office/drawing/2014/main" id="{B5A1942C-06DC-D2F6-CE06-84852F0F4159}"/>
              </a:ext>
            </a:extLst>
          </p:cNvPr>
          <p:cNvPicPr>
            <a:picLocks noGrp="1" noChangeAspect="1"/>
          </p:cNvPicPr>
          <p:nvPr>
            <p:ph sz="half" idx="1"/>
          </p:nvPr>
        </p:nvPicPr>
        <p:blipFill>
          <a:blip r:embed="rId2"/>
          <a:stretch>
            <a:fillRect/>
          </a:stretch>
        </p:blipFill>
        <p:spPr>
          <a:xfrm>
            <a:off x="457200" y="1778617"/>
            <a:ext cx="7671301" cy="3067879"/>
          </a:xfrm>
          <a:noFill/>
        </p:spPr>
      </p:pic>
      <p:sp>
        <p:nvSpPr>
          <p:cNvPr id="3" name="Content Placeholder 2">
            <a:extLst>
              <a:ext uri="{FF2B5EF4-FFF2-40B4-BE49-F238E27FC236}">
                <a16:creationId xmlns:a16="http://schemas.microsoft.com/office/drawing/2014/main" id="{C4F72BC3-E5D2-0C93-2DD6-95E1097B7067}"/>
              </a:ext>
            </a:extLst>
          </p:cNvPr>
          <p:cNvSpPr>
            <a:spLocks noGrp="1"/>
          </p:cNvSpPr>
          <p:nvPr>
            <p:ph sz="half" idx="2"/>
          </p:nvPr>
        </p:nvSpPr>
        <p:spPr>
          <a:xfrm>
            <a:off x="458997" y="1392814"/>
            <a:ext cx="4944373" cy="898179"/>
          </a:xfrm>
        </p:spPr>
        <p:txBody>
          <a:bodyPr vert="horz" lIns="91440" tIns="45720" rIns="91440" bIns="45720" rtlCol="0" anchor="t">
            <a:normAutofit/>
          </a:bodyPr>
          <a:lstStyle/>
          <a:p>
            <a:r>
              <a:rPr lang="en-US" sz="2000" b="1"/>
              <a:t>Visualizing incidents by Hour</a:t>
            </a:r>
            <a:endParaRPr lang="en-US" sz="2000"/>
          </a:p>
        </p:txBody>
      </p:sp>
    </p:spTree>
    <p:extLst>
      <p:ext uri="{BB962C8B-B14F-4D97-AF65-F5344CB8AC3E}">
        <p14:creationId xmlns:p14="http://schemas.microsoft.com/office/powerpoint/2010/main" val="3207359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D3F1B-B028-2B95-8BFB-831C452384E0}"/>
              </a:ext>
            </a:extLst>
          </p:cNvPr>
          <p:cNvSpPr>
            <a:spLocks noGrp="1"/>
          </p:cNvSpPr>
          <p:nvPr>
            <p:ph type="title"/>
          </p:nvPr>
        </p:nvSpPr>
        <p:spPr>
          <a:xfrm>
            <a:off x="457200" y="702644"/>
            <a:ext cx="8229600" cy="644065"/>
          </a:xfrm>
        </p:spPr>
        <p:txBody>
          <a:bodyPr anchor="ctr">
            <a:normAutofit/>
          </a:bodyPr>
          <a:lstStyle/>
          <a:p>
            <a:pPr algn="l">
              <a:lnSpc>
                <a:spcPct val="90000"/>
              </a:lnSpc>
            </a:pPr>
            <a:r>
              <a:rPr lang="en-US" sz="4000"/>
              <a:t>Time Series Analysis</a:t>
            </a:r>
            <a:endParaRPr lang="en-US" sz="4000">
              <a:cs typeface="Calibri"/>
            </a:endParaRPr>
          </a:p>
        </p:txBody>
      </p:sp>
      <p:pic>
        <p:nvPicPr>
          <p:cNvPr id="8" name="Content Placeholder 7" descr="A graph of different colored bars">
            <a:extLst>
              <a:ext uri="{FF2B5EF4-FFF2-40B4-BE49-F238E27FC236}">
                <a16:creationId xmlns:a16="http://schemas.microsoft.com/office/drawing/2014/main" id="{E297F9EA-2829-FD47-FD01-AA9AC655FEB2}"/>
              </a:ext>
            </a:extLst>
          </p:cNvPr>
          <p:cNvPicPr>
            <a:picLocks noGrp="1" noChangeAspect="1"/>
          </p:cNvPicPr>
          <p:nvPr>
            <p:ph sz="half" idx="1"/>
          </p:nvPr>
        </p:nvPicPr>
        <p:blipFill>
          <a:blip r:embed="rId2"/>
          <a:stretch>
            <a:fillRect/>
          </a:stretch>
        </p:blipFill>
        <p:spPr>
          <a:xfrm>
            <a:off x="457200" y="1772958"/>
            <a:ext cx="7908956" cy="3079196"/>
          </a:xfrm>
          <a:noFill/>
        </p:spPr>
      </p:pic>
      <p:sp>
        <p:nvSpPr>
          <p:cNvPr id="3" name="Content Placeholder 2">
            <a:extLst>
              <a:ext uri="{FF2B5EF4-FFF2-40B4-BE49-F238E27FC236}">
                <a16:creationId xmlns:a16="http://schemas.microsoft.com/office/drawing/2014/main" id="{C4F72BC3-E5D2-0C93-2DD6-95E1097B7067}"/>
              </a:ext>
            </a:extLst>
          </p:cNvPr>
          <p:cNvSpPr>
            <a:spLocks noGrp="1"/>
          </p:cNvSpPr>
          <p:nvPr>
            <p:ph sz="half" idx="2"/>
          </p:nvPr>
        </p:nvSpPr>
        <p:spPr>
          <a:xfrm>
            <a:off x="726918" y="1349575"/>
            <a:ext cx="4015967" cy="876079"/>
          </a:xfrm>
        </p:spPr>
        <p:txBody>
          <a:bodyPr vert="horz" lIns="91440" tIns="45720" rIns="91440" bIns="45720" rtlCol="0" anchor="t">
            <a:normAutofit/>
          </a:bodyPr>
          <a:lstStyle/>
          <a:p>
            <a:r>
              <a:rPr lang="en-US" sz="2000" b="1"/>
              <a:t>Visualizing incidents by Day</a:t>
            </a:r>
          </a:p>
        </p:txBody>
      </p:sp>
    </p:spTree>
    <p:extLst>
      <p:ext uri="{BB962C8B-B14F-4D97-AF65-F5344CB8AC3E}">
        <p14:creationId xmlns:p14="http://schemas.microsoft.com/office/powerpoint/2010/main" val="266479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D3F1B-B028-2B95-8BFB-831C452384E0}"/>
              </a:ext>
            </a:extLst>
          </p:cNvPr>
          <p:cNvSpPr>
            <a:spLocks noGrp="1"/>
          </p:cNvSpPr>
          <p:nvPr>
            <p:ph type="title"/>
          </p:nvPr>
        </p:nvSpPr>
        <p:spPr>
          <a:xfrm>
            <a:off x="321397" y="1030831"/>
            <a:ext cx="4664799" cy="576165"/>
          </a:xfrm>
        </p:spPr>
        <p:txBody>
          <a:bodyPr anchor="ctr">
            <a:normAutofit/>
          </a:bodyPr>
          <a:lstStyle/>
          <a:p>
            <a:pPr marL="342900" indent="-342900">
              <a:lnSpc>
                <a:spcPct val="90000"/>
              </a:lnSpc>
              <a:buFont typeface="Arial"/>
              <a:buChar char="•"/>
            </a:pPr>
            <a:r>
              <a:rPr lang="en-US" sz="2000" b="1"/>
              <a:t>Visualizing incidents by Month</a:t>
            </a:r>
          </a:p>
        </p:txBody>
      </p:sp>
      <p:pic>
        <p:nvPicPr>
          <p:cNvPr id="6" name="Content Placeholder 5" descr="A blue and green pie chart&#10;&#10;Description automatically generated">
            <a:extLst>
              <a:ext uri="{FF2B5EF4-FFF2-40B4-BE49-F238E27FC236}">
                <a16:creationId xmlns:a16="http://schemas.microsoft.com/office/drawing/2014/main" id="{76F01D78-B4B5-98A9-7035-A314AB9B3F2D}"/>
              </a:ext>
            </a:extLst>
          </p:cNvPr>
          <p:cNvPicPr>
            <a:picLocks noGrp="1" noChangeAspect="1"/>
          </p:cNvPicPr>
          <p:nvPr>
            <p:ph idx="1"/>
          </p:nvPr>
        </p:nvPicPr>
        <p:blipFill>
          <a:blip r:embed="rId2"/>
          <a:stretch>
            <a:fillRect/>
          </a:stretch>
        </p:blipFill>
        <p:spPr>
          <a:xfrm>
            <a:off x="803014" y="1610179"/>
            <a:ext cx="7345585" cy="2984444"/>
          </a:xfrm>
          <a:noFill/>
        </p:spPr>
      </p:pic>
    </p:spTree>
    <p:extLst>
      <p:ext uri="{BB962C8B-B14F-4D97-AF65-F5344CB8AC3E}">
        <p14:creationId xmlns:p14="http://schemas.microsoft.com/office/powerpoint/2010/main" val="2927046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604</Words>
  <Application>Microsoft Macintosh PowerPoint</Application>
  <PresentationFormat>On-screen Show (16:9)</PresentationFormat>
  <Paragraphs>46</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DATA-603 Fire Incident Dispatch Analysis Using PySpark</vt:lpstr>
      <vt:lpstr>Problem Statement/Objective</vt:lpstr>
      <vt:lpstr>Dataset Overview</vt:lpstr>
      <vt:lpstr>Preprocessing</vt:lpstr>
      <vt:lpstr>Exploratory Data Analysis(EDA)</vt:lpstr>
      <vt:lpstr>Visualizations</vt:lpstr>
      <vt:lpstr>Time Series Analysis</vt:lpstr>
      <vt:lpstr>Time Series Analysis</vt:lpstr>
      <vt:lpstr>Visualizing incidents by Month</vt:lpstr>
      <vt:lpstr>PowerPoint Presentation</vt:lpstr>
      <vt:lpstr>PowerPoint Presentation</vt:lpstr>
      <vt:lpstr>The top five incidents in each borough based on alarm box location. </vt:lpstr>
      <vt:lpstr>Incident count and average response time over years</vt:lpstr>
      <vt:lpstr>Total units assign for incidents</vt:lpstr>
      <vt:lpstr>Key Findings</vt:lpstr>
      <vt:lpstr>Conclusion</vt:lpstr>
      <vt:lpstr>THANK YOU</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Shiva Teja Chintala</cp:lastModifiedBy>
  <cp:revision>2</cp:revision>
  <dcterms:created xsi:type="dcterms:W3CDTF">2019-02-27T15:38:32Z</dcterms:created>
  <dcterms:modified xsi:type="dcterms:W3CDTF">2023-12-13T00:37:47Z</dcterms:modified>
</cp:coreProperties>
</file>